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59" r:id="rId1"/>
  </p:sldMasterIdLst>
  <p:sldIdLst>
    <p:sldId id="258" r:id="rId2"/>
  </p:sldIdLst>
  <p:sldSz cx="43891200" cy="329184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 /><Relationship Id="rId2" Type="http://schemas.openxmlformats.org/officeDocument/2006/relationships/slide" Target="slides/slide1.xml" /><Relationship Id="rId1" Type="http://schemas.openxmlformats.org/officeDocument/2006/relationships/slideMaster" Target="slideMasters/slideMaster1.xml" /><Relationship Id="rId6" Type="http://schemas.openxmlformats.org/officeDocument/2006/relationships/tableStyles" Target="tableStyles.xml" /><Relationship Id="rId5" Type="http://schemas.openxmlformats.org/officeDocument/2006/relationships/theme" Target="theme/theme1.xml" /><Relationship Id="rId4" Type="http://schemas.openxmlformats.org/officeDocument/2006/relationships/viewProps" Target="viewProps.xml" /></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3-08T05:05:31.859"/>
    </inkml:context>
    <inkml:brush xml:id="br0">
      <inkml:brushProperty name="width" value="0.1" units="cm"/>
      <inkml:brushProperty name="height" value="0.1" units="cm"/>
    </inkml:brush>
  </inkml:definitions>
  <inkml:trace contextRef="#ctx0" brushRef="#br0">22225 13335 0 0 0,'0'0'0'0'0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3-08T05:07:52.186"/>
    </inkml:context>
    <inkml:brush xml:id="br0">
      <inkml:brushProperty name="width" value="0.1" units="cm"/>
      <inkml:brushProperty name="height" value="0.1" units="cm"/>
    </inkml:brush>
  </inkml:definitions>
  <inkml:trace contextRef="#ctx0" brushRef="#br0">18071 14129 0 0 0,'0'0'0'0'0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2"/>
            <a:ext cx="37307520" cy="11460480"/>
          </a:xfr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5486400" y="17289782"/>
            <a:ext cx="32918400" cy="7947658"/>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3/28/2022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29372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738286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1752600"/>
            <a:ext cx="9464040" cy="2789682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7522" y="1752600"/>
            <a:ext cx="27843480" cy="278968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438234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25181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8206749"/>
            <a:ext cx="37856160" cy="13693138"/>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2994662" y="22029429"/>
            <a:ext cx="37856160" cy="7200898"/>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3/28/2022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07643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75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22199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3/28/2022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522005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7"/>
            <a:ext cx="37856160" cy="6362702"/>
          </a:xfrm>
        </p:spPr>
        <p:txBody>
          <a:bodyPr/>
          <a:lstStyle/>
          <a:p>
            <a:r>
              <a:rPr lang="en-US"/>
              <a:t>Click to edit Master title style</a:t>
            </a:r>
          </a:p>
        </p:txBody>
      </p:sp>
      <p:sp>
        <p:nvSpPr>
          <p:cNvPr id="3" name="Text Placeholder 2"/>
          <p:cNvSpPr>
            <a:spLocks noGrp="1"/>
          </p:cNvSpPr>
          <p:nvPr>
            <p:ph type="body" idx="1"/>
          </p:nvPr>
        </p:nvSpPr>
        <p:spPr>
          <a:xfrm>
            <a:off x="3023242" y="8069582"/>
            <a:ext cx="18568032" cy="3954778"/>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3023242" y="12024360"/>
            <a:ext cx="18568032"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19922" y="8069582"/>
            <a:ext cx="18659477" cy="3954778"/>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22219922" y="12024360"/>
            <a:ext cx="18659477"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3/28/2022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59219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3/28/2022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416293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899412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4267"/>
            </a:lvl1pPr>
          </a:lstStyle>
          <a:p>
            <a:r>
              <a:rPr lang="en-US"/>
              <a:t>Click to edit Master title style</a:t>
            </a:r>
          </a:p>
        </p:txBody>
      </p:sp>
      <p:sp>
        <p:nvSpPr>
          <p:cNvPr id="3" name="Content Placeholder 2"/>
          <p:cNvSpPr>
            <a:spLocks noGrp="1"/>
          </p:cNvSpPr>
          <p:nvPr>
            <p:ph idx="1"/>
          </p:nvPr>
        </p:nvSpPr>
        <p:spPr>
          <a:xfrm>
            <a:off x="18659477" y="4739647"/>
            <a:ext cx="22219920" cy="23393400"/>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99261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4267"/>
            </a:lvl1pPr>
          </a:lstStyle>
          <a:p>
            <a:r>
              <a:rPr lang="en-US"/>
              <a:t>Click to edit Master title style</a:t>
            </a:r>
          </a:p>
        </p:txBody>
      </p:sp>
      <p:sp>
        <p:nvSpPr>
          <p:cNvPr id="3" name="Picture Placeholder 2"/>
          <p:cNvSpPr>
            <a:spLocks noGrp="1" noChangeAspect="1"/>
          </p:cNvSpPr>
          <p:nvPr>
            <p:ph type="pic" idx="1"/>
          </p:nvPr>
        </p:nvSpPr>
        <p:spPr>
          <a:xfrm>
            <a:off x="18659477" y="4739647"/>
            <a:ext cx="22219920" cy="23393400"/>
          </a:xfrm>
        </p:spPr>
        <p:txBody>
          <a:bodyPr anchor="t"/>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36912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7"/>
            <a:ext cx="37856160" cy="63627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17520" y="8763000"/>
            <a:ext cx="37856160" cy="208864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17520" y="30510487"/>
            <a:ext cx="9875520" cy="1752600"/>
          </a:xfrm>
          <a:prstGeom prst="rect">
            <a:avLst/>
          </a:prstGeom>
        </p:spPr>
        <p:txBody>
          <a:bodyPr vert="horz" lIns="91440" tIns="45720" rIns="91440" bIns="45720" rtlCol="0" anchor="ctr"/>
          <a:lstStyle>
            <a:lvl1pPr algn="l">
              <a:defRPr sz="1600">
                <a:solidFill>
                  <a:schemeClr val="tx1">
                    <a:tint val="75000"/>
                  </a:schemeClr>
                </a:solidFill>
              </a:defRPr>
            </a:lvl1pPr>
          </a:lstStyle>
          <a:p>
            <a:fld id="{C764DE79-268F-4C1A-8933-263129D2AF90}" type="datetimeFigureOut">
              <a:rPr lang="en-US" dirty="0"/>
              <a:t>3/28/2022</a:t>
            </a:fld>
            <a:endParaRPr lang="en-US"/>
          </a:p>
        </p:txBody>
      </p:sp>
      <p:sp>
        <p:nvSpPr>
          <p:cNvPr id="5" name="Footer Placeholder 4"/>
          <p:cNvSpPr>
            <a:spLocks noGrp="1"/>
          </p:cNvSpPr>
          <p:nvPr>
            <p:ph type="ftr" sz="quarter" idx="3"/>
          </p:nvPr>
        </p:nvSpPr>
        <p:spPr>
          <a:xfrm>
            <a:off x="14538960" y="30510487"/>
            <a:ext cx="14813280" cy="1752600"/>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0998160" y="30510487"/>
            <a:ext cx="9875520" cy="1752600"/>
          </a:xfrm>
          <a:prstGeom prst="rect">
            <a:avLst/>
          </a:prstGeom>
        </p:spPr>
        <p:txBody>
          <a:bodyPr vert="horz" lIns="91440" tIns="45720" rIns="91440" bIns="45720" rtlCol="0" anchor="ctr"/>
          <a:lstStyle>
            <a:lvl1pPr algn="r">
              <a:defRPr sz="16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168748298"/>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 /><Relationship Id="rId13" Type="http://schemas.openxmlformats.org/officeDocument/2006/relationships/image" Target="../media/image10.png" /><Relationship Id="rId18" Type="http://schemas.openxmlformats.org/officeDocument/2006/relationships/image" Target="../media/image15.png" /><Relationship Id="rId3" Type="http://schemas.openxmlformats.org/officeDocument/2006/relationships/image" Target="../media/image2.png" /><Relationship Id="rId21" Type="http://schemas.openxmlformats.org/officeDocument/2006/relationships/customXml" Target="../ink/ink2.xml" /><Relationship Id="rId7" Type="http://schemas.openxmlformats.org/officeDocument/2006/relationships/hyperlink" Target="https://doi.org/10.1007/s10803-022-05457-7" TargetMode="External" /><Relationship Id="rId12" Type="http://schemas.openxmlformats.org/officeDocument/2006/relationships/image" Target="../media/image9.png" /><Relationship Id="rId17" Type="http://schemas.openxmlformats.org/officeDocument/2006/relationships/image" Target="../media/image14.tiff" /><Relationship Id="rId2" Type="http://schemas.openxmlformats.org/officeDocument/2006/relationships/image" Target="../media/image1.png" /><Relationship Id="rId16" Type="http://schemas.openxmlformats.org/officeDocument/2006/relationships/image" Target="../media/image13.tiff" /><Relationship Id="rId20" Type="http://schemas.openxmlformats.org/officeDocument/2006/relationships/image" Target="../media/image16.png" /><Relationship Id="rId1" Type="http://schemas.openxmlformats.org/officeDocument/2006/relationships/slideLayout" Target="../slideLayouts/slideLayout1.xml" /><Relationship Id="rId6" Type="http://schemas.openxmlformats.org/officeDocument/2006/relationships/hyperlink" Target="https://doi.org/10.3390/s21248214" TargetMode="External" /><Relationship Id="rId11" Type="http://schemas.openxmlformats.org/officeDocument/2006/relationships/image" Target="../media/image8.png" /><Relationship Id="rId5" Type="http://schemas.openxmlformats.org/officeDocument/2006/relationships/image" Target="../media/image4.png" /><Relationship Id="rId15" Type="http://schemas.openxmlformats.org/officeDocument/2006/relationships/image" Target="../media/image12.png" /><Relationship Id="rId23" Type="http://schemas.openxmlformats.org/officeDocument/2006/relationships/image" Target="../media/image18.png" /><Relationship Id="rId10" Type="http://schemas.openxmlformats.org/officeDocument/2006/relationships/image" Target="../media/image7.png" /><Relationship Id="rId19" Type="http://schemas.openxmlformats.org/officeDocument/2006/relationships/customXml" Target="../ink/ink1.xml" /><Relationship Id="rId4" Type="http://schemas.openxmlformats.org/officeDocument/2006/relationships/image" Target="../media/image3.png" /><Relationship Id="rId9" Type="http://schemas.openxmlformats.org/officeDocument/2006/relationships/image" Target="../media/image6.png" /><Relationship Id="rId14" Type="http://schemas.openxmlformats.org/officeDocument/2006/relationships/image" Target="../media/image11.png" /><Relationship Id="rId22" Type="http://schemas.openxmlformats.org/officeDocument/2006/relationships/image" Target="../media/image17.pn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9924DBF0-3AA2-439D-8312-CF2EA0E28953}"/>
              </a:ext>
            </a:extLst>
          </p:cNvPr>
          <p:cNvSpPr txBox="1"/>
          <p:nvPr/>
        </p:nvSpPr>
        <p:spPr>
          <a:xfrm>
            <a:off x="22352056" y="26875525"/>
            <a:ext cx="8686800" cy="512064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2800"/>
          </a:p>
        </p:txBody>
      </p:sp>
      <p:sp>
        <p:nvSpPr>
          <p:cNvPr id="34" name="TextBox 33">
            <a:extLst>
              <a:ext uri="{FF2B5EF4-FFF2-40B4-BE49-F238E27FC236}">
                <a16:creationId xmlns:a16="http://schemas.microsoft.com/office/drawing/2014/main" id="{DB874058-682C-493D-80B4-DEDEC5C80BBF}"/>
              </a:ext>
            </a:extLst>
          </p:cNvPr>
          <p:cNvSpPr txBox="1"/>
          <p:nvPr/>
        </p:nvSpPr>
        <p:spPr>
          <a:xfrm>
            <a:off x="22352056" y="21229662"/>
            <a:ext cx="8686800" cy="512064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2800"/>
          </a:p>
        </p:txBody>
      </p:sp>
      <p:sp>
        <p:nvSpPr>
          <p:cNvPr id="38" name="TextBox 37">
            <a:extLst>
              <a:ext uri="{FF2B5EF4-FFF2-40B4-BE49-F238E27FC236}">
                <a16:creationId xmlns:a16="http://schemas.microsoft.com/office/drawing/2014/main" id="{19C87569-5E01-4C34-ACE4-66936DAC8B9E}"/>
              </a:ext>
            </a:extLst>
          </p:cNvPr>
          <p:cNvSpPr txBox="1"/>
          <p:nvPr/>
        </p:nvSpPr>
        <p:spPr>
          <a:xfrm>
            <a:off x="22352056" y="21213007"/>
            <a:ext cx="8686800" cy="512064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2800"/>
          </a:p>
        </p:txBody>
      </p:sp>
      <p:pic>
        <p:nvPicPr>
          <p:cNvPr id="55" name="Picture 54">
            <a:extLst>
              <a:ext uri="{FF2B5EF4-FFF2-40B4-BE49-F238E27FC236}">
                <a16:creationId xmlns:a16="http://schemas.microsoft.com/office/drawing/2014/main" id="{16FC665D-6C66-46E0-845B-EAF961999997}"/>
              </a:ext>
            </a:extLst>
          </p:cNvPr>
          <p:cNvPicPr>
            <a:picLocks noChangeAspect="1"/>
          </p:cNvPicPr>
          <p:nvPr/>
        </p:nvPicPr>
        <p:blipFill>
          <a:blip r:embed="rId2"/>
          <a:srcRect/>
          <a:stretch/>
        </p:blipFill>
        <p:spPr>
          <a:xfrm>
            <a:off x="23893992" y="21682521"/>
            <a:ext cx="5608320" cy="3659223"/>
          </a:xfrm>
          <a:prstGeom prst="rect">
            <a:avLst/>
          </a:prstGeom>
          <a:ln w="28575">
            <a:solidFill>
              <a:schemeClr val="tx1"/>
            </a:solidFill>
          </a:ln>
        </p:spPr>
      </p:pic>
      <p:pic>
        <p:nvPicPr>
          <p:cNvPr id="50" name="Picture 49">
            <a:extLst>
              <a:ext uri="{FF2B5EF4-FFF2-40B4-BE49-F238E27FC236}">
                <a16:creationId xmlns:a16="http://schemas.microsoft.com/office/drawing/2014/main" id="{E70ED172-6FE5-2C37-20C0-35E7A70215EE}"/>
              </a:ext>
            </a:extLst>
          </p:cNvPr>
          <p:cNvPicPr>
            <a:picLocks noChangeAspect="1"/>
          </p:cNvPicPr>
          <p:nvPr/>
        </p:nvPicPr>
        <p:blipFill>
          <a:blip r:embed="rId3"/>
          <a:srcRect/>
          <a:stretch/>
        </p:blipFill>
        <p:spPr>
          <a:xfrm>
            <a:off x="23944410" y="27305268"/>
            <a:ext cx="5608319" cy="3661814"/>
          </a:xfrm>
          <a:prstGeom prst="rect">
            <a:avLst/>
          </a:prstGeom>
          <a:ln w="28575">
            <a:solidFill>
              <a:schemeClr val="tx1"/>
            </a:solidFill>
          </a:ln>
        </p:spPr>
      </p:pic>
      <p:sp>
        <p:nvSpPr>
          <p:cNvPr id="8" name="TextBox 7">
            <a:extLst>
              <a:ext uri="{FF2B5EF4-FFF2-40B4-BE49-F238E27FC236}">
                <a16:creationId xmlns:a16="http://schemas.microsoft.com/office/drawing/2014/main" id="{E64C6705-3CE6-4177-9B73-A63837F6726F}"/>
              </a:ext>
            </a:extLst>
          </p:cNvPr>
          <p:cNvSpPr txBox="1"/>
          <p:nvPr/>
        </p:nvSpPr>
        <p:spPr>
          <a:xfrm>
            <a:off x="12820189" y="7121016"/>
            <a:ext cx="18288000" cy="7846587"/>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pPr algn="l"/>
            <a:endParaRPr lang="en-US" sz="2800"/>
          </a:p>
        </p:txBody>
      </p:sp>
      <p:sp>
        <p:nvSpPr>
          <p:cNvPr id="32" name="TextBox 31">
            <a:extLst>
              <a:ext uri="{FF2B5EF4-FFF2-40B4-BE49-F238E27FC236}">
                <a16:creationId xmlns:a16="http://schemas.microsoft.com/office/drawing/2014/main" id="{8B8A665F-E100-BF47-9AFE-917A4AAB255E}"/>
              </a:ext>
            </a:extLst>
          </p:cNvPr>
          <p:cNvSpPr txBox="1"/>
          <p:nvPr/>
        </p:nvSpPr>
        <p:spPr>
          <a:xfrm>
            <a:off x="32021700" y="7110551"/>
            <a:ext cx="10972800" cy="1216152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p:spPr>
        <p:txBody>
          <a:bodyPr wrap="square" lIns="91440" tIns="45720" rIns="91440" bIns="45720" rtlCol="0" anchor="t">
            <a:spAutoFit/>
          </a:bodyPr>
          <a:lstStyle/>
          <a:p>
            <a:pPr algn="ctr"/>
            <a:endParaRPr lang="en-US" sz="4800">
              <a:latin typeface="Times New Roman"/>
              <a:cs typeface="Times New Roman"/>
            </a:endParaRPr>
          </a:p>
        </p:txBody>
      </p:sp>
      <p:sp>
        <p:nvSpPr>
          <p:cNvPr id="31" name="TextBox 30">
            <a:extLst>
              <a:ext uri="{FF2B5EF4-FFF2-40B4-BE49-F238E27FC236}">
                <a16:creationId xmlns:a16="http://schemas.microsoft.com/office/drawing/2014/main" id="{0B084B6A-6292-914B-A0CE-6003F90A67FF}"/>
              </a:ext>
            </a:extLst>
          </p:cNvPr>
          <p:cNvSpPr txBox="1"/>
          <p:nvPr/>
        </p:nvSpPr>
        <p:spPr>
          <a:xfrm>
            <a:off x="31891459" y="19854955"/>
            <a:ext cx="10972800" cy="603504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p:spPr>
        <p:txBody>
          <a:bodyPr wrap="square" lIns="91440" tIns="45720" rIns="91440" bIns="45720" rtlCol="0" anchor="t">
            <a:spAutoFit/>
          </a:bodyPr>
          <a:lstStyle/>
          <a:p>
            <a:pPr algn="ctr"/>
            <a:endParaRPr lang="en-US" sz="4800">
              <a:latin typeface="Times New Roman"/>
              <a:cs typeface="Times New Roman"/>
            </a:endParaRPr>
          </a:p>
        </p:txBody>
      </p:sp>
      <p:sp>
        <p:nvSpPr>
          <p:cNvPr id="2" name="Title 1">
            <a:extLst>
              <a:ext uri="{FF2B5EF4-FFF2-40B4-BE49-F238E27FC236}">
                <a16:creationId xmlns:a16="http://schemas.microsoft.com/office/drawing/2014/main" id="{5982B5A6-607A-1C45-9CA0-C82D6D7E479C}"/>
              </a:ext>
            </a:extLst>
          </p:cNvPr>
          <p:cNvSpPr>
            <a:spLocks noGrp="1"/>
          </p:cNvSpPr>
          <p:nvPr>
            <p:ph type="ctrTitle"/>
          </p:nvPr>
        </p:nvSpPr>
        <p:spPr>
          <a:xfrm>
            <a:off x="1" y="21723"/>
            <a:ext cx="43891200" cy="6524309"/>
          </a:xfr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p:spPr>
        <p:txBody>
          <a:bodyPr>
            <a:normAutofit/>
          </a:bodyPr>
          <a:lstStyle/>
          <a:p>
            <a:r>
              <a:rPr lang="en-US" sz="9600">
                <a:latin typeface="Times New Roman"/>
                <a:cs typeface="Farisi"/>
              </a:rPr>
              <a:t>Finding Orange: </a:t>
            </a:r>
            <a:br>
              <a:rPr lang="en-US" sz="9600">
                <a:latin typeface="Times New Roman"/>
                <a:cs typeface="Farisi"/>
              </a:rPr>
            </a:br>
            <a:r>
              <a:rPr lang="en-US" sz="9600">
                <a:latin typeface="Times New Roman"/>
                <a:cs typeface="Farisi"/>
              </a:rPr>
              <a:t>Natural Frequency of Rocking Chairs</a:t>
            </a:r>
            <a:r>
              <a:rPr lang="en-US" sz="13800">
                <a:latin typeface="Times New Roman"/>
                <a:cs typeface="Farisi"/>
              </a:rPr>
              <a:t> </a:t>
            </a:r>
            <a:br>
              <a:rPr lang="en-US" sz="8800">
                <a:latin typeface="Times New Roman"/>
                <a:cs typeface="Farisi" pitchFamily="2" charset="-78"/>
              </a:rPr>
            </a:br>
            <a:r>
              <a:rPr lang="en-US" sz="4800" u="sng">
                <a:latin typeface="Times New Roman"/>
                <a:cs typeface="Farisi"/>
              </a:rPr>
              <a:t>Vivian Bernard, </a:t>
            </a:r>
            <a:r>
              <a:rPr lang="en-US" sz="4800" u="sng">
                <a:latin typeface="Times New Roman"/>
                <a:ea typeface="+mj-lt"/>
                <a:cs typeface="+mj-lt"/>
              </a:rPr>
              <a:t>Taiwo </a:t>
            </a:r>
            <a:r>
              <a:rPr lang="en-US" sz="4800" u="sng" err="1">
                <a:latin typeface="Times New Roman"/>
                <a:ea typeface="+mj-lt"/>
                <a:cs typeface="+mj-lt"/>
              </a:rPr>
              <a:t>Sogbesan</a:t>
            </a:r>
            <a:r>
              <a:rPr lang="en-US" sz="4800" u="sng">
                <a:latin typeface="Times New Roman"/>
                <a:cs typeface="Calibri Light"/>
              </a:rPr>
              <a:t>,</a:t>
            </a:r>
            <a:r>
              <a:rPr lang="en-US" sz="4800">
                <a:latin typeface="Times New Roman"/>
                <a:cs typeface="Farisi"/>
              </a:rPr>
              <a:t> Stephen Hugo Arce PhD</a:t>
            </a:r>
            <a:br>
              <a:rPr lang="en-US" sz="4800">
                <a:latin typeface="Times New Roman"/>
                <a:cs typeface="Farisi" pitchFamily="2" charset="-78"/>
              </a:rPr>
            </a:br>
            <a:r>
              <a:rPr lang="en-US" sz="4800">
                <a:latin typeface="Times New Roman"/>
                <a:cs typeface="Farisi"/>
              </a:rPr>
              <a:t>Department of Chemical and Biomedical Engineering </a:t>
            </a:r>
            <a:br>
              <a:rPr lang="en-US" sz="8800">
                <a:latin typeface="Times New Roman"/>
                <a:cs typeface="Farisi" pitchFamily="2" charset="-78"/>
              </a:rPr>
            </a:br>
            <a:r>
              <a:rPr lang="en-US" sz="8800">
                <a:latin typeface="Times New Roman"/>
                <a:cs typeface="Farisi"/>
              </a:rPr>
              <a:t> </a:t>
            </a:r>
            <a:endParaRPr lang="en-US" sz="8800">
              <a:latin typeface="Times New Roman"/>
              <a:cs typeface="Farisi" pitchFamily="2" charset="-78"/>
            </a:endParaRPr>
          </a:p>
        </p:txBody>
      </p:sp>
      <p:sp>
        <p:nvSpPr>
          <p:cNvPr id="9" name="TextBox 8">
            <a:extLst>
              <a:ext uri="{FF2B5EF4-FFF2-40B4-BE49-F238E27FC236}">
                <a16:creationId xmlns:a16="http://schemas.microsoft.com/office/drawing/2014/main" id="{BCE549CB-A25B-894A-AFC8-E48E532F1CF2}"/>
              </a:ext>
            </a:extLst>
          </p:cNvPr>
          <p:cNvSpPr txBox="1"/>
          <p:nvPr/>
        </p:nvSpPr>
        <p:spPr>
          <a:xfrm>
            <a:off x="902177" y="7110642"/>
            <a:ext cx="10972800" cy="731520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p:spPr>
        <p:txBody>
          <a:bodyPr wrap="square" lIns="91440" tIns="45720" rIns="91440" bIns="45720" rtlCol="0" anchor="t">
            <a:spAutoFit/>
          </a:bodyPr>
          <a:lstStyle/>
          <a:p>
            <a:pPr algn="ctr"/>
            <a:endParaRPr lang="en-US" sz="4800">
              <a:latin typeface="Times New Roman"/>
              <a:cs typeface="Times New Roman"/>
            </a:endParaRPr>
          </a:p>
        </p:txBody>
      </p:sp>
      <p:sp>
        <p:nvSpPr>
          <p:cNvPr id="18" name="TextBox 17">
            <a:extLst>
              <a:ext uri="{FF2B5EF4-FFF2-40B4-BE49-F238E27FC236}">
                <a16:creationId xmlns:a16="http://schemas.microsoft.com/office/drawing/2014/main" id="{4A2D502C-3937-EB48-A464-98AA0AD4B6F3}"/>
              </a:ext>
            </a:extLst>
          </p:cNvPr>
          <p:cNvSpPr txBox="1"/>
          <p:nvPr/>
        </p:nvSpPr>
        <p:spPr>
          <a:xfrm>
            <a:off x="32272786" y="7336771"/>
            <a:ext cx="10515600" cy="11172289"/>
          </a:xfrm>
          <a:prstGeom prst="rect">
            <a:avLst/>
          </a:prstGeom>
          <a:noFill/>
        </p:spPr>
        <p:txBody>
          <a:bodyPr wrap="square" lIns="91440" tIns="45720" rIns="91440" bIns="45720" rtlCol="0" anchor="t">
            <a:spAutoFit/>
          </a:bodyPr>
          <a:lstStyle/>
          <a:p>
            <a:pPr algn="ctr"/>
            <a:r>
              <a:rPr lang="en-US" sz="4000" b="1">
                <a:latin typeface="Times New Roman"/>
                <a:cs typeface="Times New Roman"/>
              </a:rPr>
              <a:t>Discussion</a:t>
            </a:r>
          </a:p>
          <a:p>
            <a:r>
              <a:rPr lang="en-US" sz="4000">
                <a:latin typeface="Times New Roman"/>
                <a:cs typeface="Times New Roman"/>
              </a:rPr>
              <a:t>Free oscillation of an underdamped mass spring damper system follows:</a:t>
            </a:r>
          </a:p>
          <a:p>
            <a:endParaRPr lang="en-US" sz="4000">
              <a:latin typeface="Times New Roman"/>
              <a:cs typeface="Times New Roman"/>
            </a:endParaRPr>
          </a:p>
          <a:p>
            <a:r>
              <a:rPr lang="en-US" sz="4000">
                <a:latin typeface="Times New Roman"/>
                <a:cs typeface="Times New Roman"/>
              </a:rPr>
              <a:t>The solution to this equation is:</a:t>
            </a:r>
          </a:p>
          <a:p>
            <a:endParaRPr lang="en-US" sz="4000">
              <a:latin typeface="Times New Roman"/>
              <a:cs typeface="Times New Roman"/>
            </a:endParaRPr>
          </a:p>
          <a:p>
            <a:r>
              <a:rPr lang="en-US" sz="4000">
                <a:latin typeface="Times New Roman"/>
                <a:cs typeface="Times New Roman"/>
              </a:rPr>
              <a:t>where α and w</a:t>
            </a:r>
            <a:r>
              <a:rPr lang="en-US" sz="4000" baseline="-25000">
                <a:latin typeface="Times New Roman"/>
                <a:cs typeface="Times New Roman"/>
              </a:rPr>
              <a:t>0</a:t>
            </a:r>
            <a:r>
              <a:rPr lang="en-US" sz="4000">
                <a:latin typeface="Times New Roman"/>
                <a:cs typeface="Times New Roman"/>
              </a:rPr>
              <a:t> represent the roots of the characteristic equation, found using the quadratic formula:</a:t>
            </a:r>
          </a:p>
          <a:p>
            <a:endParaRPr lang="en-US" sz="4000">
              <a:latin typeface="Times New Roman"/>
              <a:cs typeface="Times New Roman"/>
            </a:endParaRPr>
          </a:p>
          <a:p>
            <a:endParaRPr lang="en-US" sz="4000">
              <a:latin typeface="Times New Roman"/>
              <a:cs typeface="Times New Roman"/>
            </a:endParaRPr>
          </a:p>
          <a:p>
            <a:r>
              <a:rPr lang="en-US" sz="4000">
                <a:solidFill>
                  <a:srgbClr val="FF0000"/>
                </a:solidFill>
                <a:latin typeface="Times New Roman"/>
                <a:cs typeface="Times New Roman"/>
              </a:rPr>
              <a:t>Forced oscillations</a:t>
            </a:r>
            <a:r>
              <a:rPr lang="en-US" sz="4000">
                <a:latin typeface="Times New Roman"/>
                <a:cs typeface="Times New Roman"/>
              </a:rPr>
              <a:t>, on the other hand, follow:</a:t>
            </a:r>
          </a:p>
          <a:p>
            <a:endParaRPr lang="en-US" sz="4000">
              <a:latin typeface="Times New Roman"/>
              <a:cs typeface="Times New Roman"/>
            </a:endParaRPr>
          </a:p>
          <a:p>
            <a:r>
              <a:rPr lang="en-US" sz="4000">
                <a:latin typeface="Times New Roman"/>
                <a:cs typeface="Times New Roman"/>
              </a:rPr>
              <a:t>The solution to this system is:</a:t>
            </a:r>
          </a:p>
          <a:p>
            <a:endParaRPr lang="en-US" sz="4000">
              <a:latin typeface="Times New Roman"/>
              <a:cs typeface="Times New Roman"/>
            </a:endParaRPr>
          </a:p>
          <a:p>
            <a:endParaRPr lang="en-US" sz="4000">
              <a:latin typeface="Times New Roman"/>
              <a:cs typeface="Times New Roman"/>
            </a:endParaRPr>
          </a:p>
          <a:p>
            <a:r>
              <a:rPr lang="en-US" sz="4000">
                <a:latin typeface="Times New Roman"/>
                <a:cs typeface="Times New Roman"/>
              </a:rPr>
              <a:t>which is a combination of the free response and the forced response.</a:t>
            </a:r>
          </a:p>
        </p:txBody>
      </p:sp>
      <p:sp>
        <p:nvSpPr>
          <p:cNvPr id="19" name="TextBox 18">
            <a:extLst>
              <a:ext uri="{FF2B5EF4-FFF2-40B4-BE49-F238E27FC236}">
                <a16:creationId xmlns:a16="http://schemas.microsoft.com/office/drawing/2014/main" id="{FE9230D4-C321-8441-834C-BA277F675A52}"/>
              </a:ext>
            </a:extLst>
          </p:cNvPr>
          <p:cNvSpPr txBox="1"/>
          <p:nvPr/>
        </p:nvSpPr>
        <p:spPr>
          <a:xfrm>
            <a:off x="32128031" y="19956535"/>
            <a:ext cx="10515600" cy="5386090"/>
          </a:xfrm>
          <a:prstGeom prst="rect">
            <a:avLst/>
          </a:prstGeom>
          <a:noFill/>
        </p:spPr>
        <p:txBody>
          <a:bodyPr wrap="square" lIns="91440" tIns="45720" rIns="91440" bIns="45720" rtlCol="0" anchor="t">
            <a:spAutoFit/>
          </a:bodyPr>
          <a:lstStyle/>
          <a:p>
            <a:pPr algn="ctr"/>
            <a:r>
              <a:rPr lang="en-US" sz="4000" b="1">
                <a:latin typeface="Times New Roman"/>
                <a:cs typeface="Times New Roman"/>
              </a:rPr>
              <a:t>Future Plans</a:t>
            </a:r>
          </a:p>
          <a:p>
            <a:pPr algn="just"/>
            <a:r>
              <a:rPr lang="en-US" sz="3800">
                <a:latin typeface="Times New Roman"/>
                <a:cs typeface="Times New Roman"/>
              </a:rPr>
              <a:t>The goal of the project was to create a rocking device to meet the needs of the autistic child who struggles to get adequate sleep. Our research has provided the technical specifications for our device to ensure that it will be comfortable for the subject. The proposed rocking device will be designed in CAD and constructed leveraging 3D printing and an Arduino microcontroller.</a:t>
            </a:r>
          </a:p>
        </p:txBody>
      </p:sp>
      <p:pic>
        <p:nvPicPr>
          <p:cNvPr id="6" name="Picture 5" descr="Logo&#10;&#10;Description automatically generated">
            <a:extLst>
              <a:ext uri="{FF2B5EF4-FFF2-40B4-BE49-F238E27FC236}">
                <a16:creationId xmlns:a16="http://schemas.microsoft.com/office/drawing/2014/main" id="{BEA30A93-D2A9-034F-AA4D-15A61EEAAD4C}"/>
              </a:ext>
            </a:extLst>
          </p:cNvPr>
          <p:cNvPicPr>
            <a:picLocks noChangeAspect="1"/>
          </p:cNvPicPr>
          <p:nvPr/>
        </p:nvPicPr>
        <p:blipFill rotWithShape="1">
          <a:blip r:embed="rId4"/>
          <a:srcRect t="13953" b="16489"/>
          <a:stretch/>
        </p:blipFill>
        <p:spPr>
          <a:xfrm>
            <a:off x="34532927" y="702981"/>
            <a:ext cx="9321004" cy="4783420"/>
          </a:xfrm>
          <a:prstGeom prst="rect">
            <a:avLst/>
          </a:prstGeom>
        </p:spPr>
      </p:pic>
      <p:sp>
        <p:nvSpPr>
          <p:cNvPr id="21" name="TextBox 20">
            <a:extLst>
              <a:ext uri="{FF2B5EF4-FFF2-40B4-BE49-F238E27FC236}">
                <a16:creationId xmlns:a16="http://schemas.microsoft.com/office/drawing/2014/main" id="{1CD05676-0BEA-BD4E-926E-9EF7713CF36D}"/>
              </a:ext>
            </a:extLst>
          </p:cNvPr>
          <p:cNvSpPr txBox="1"/>
          <p:nvPr/>
        </p:nvSpPr>
        <p:spPr>
          <a:xfrm>
            <a:off x="32004000" y="26378784"/>
            <a:ext cx="10972800" cy="557784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0800000" scaled="1"/>
            <a:tileRect/>
          </a:gradFill>
        </p:spPr>
        <p:txBody>
          <a:bodyPr wrap="square" lIns="91440" tIns="45720" rIns="91440" bIns="45720" rtlCol="0" anchor="t">
            <a:spAutoFit/>
          </a:bodyPr>
          <a:lstStyle/>
          <a:p>
            <a:pPr algn="ctr"/>
            <a:endParaRPr lang="en-US" sz="4800">
              <a:latin typeface="Times New Roman"/>
              <a:cs typeface="Times New Roman"/>
            </a:endParaRPr>
          </a:p>
          <a:p>
            <a:pPr algn="ctr"/>
            <a:endParaRPr lang="en-US" sz="2800">
              <a:latin typeface="Times New Roman"/>
              <a:cs typeface="Times New Roman"/>
            </a:endParaRPr>
          </a:p>
          <a:p>
            <a:pPr algn="ctr"/>
            <a:endParaRPr lang="en-US" sz="2800">
              <a:cs typeface="Calibri"/>
            </a:endParaRPr>
          </a:p>
          <a:p>
            <a:pPr algn="ctr"/>
            <a:endParaRPr lang="en-US" sz="4800" b="1">
              <a:latin typeface="Times New Roman"/>
              <a:cs typeface="Times New Roman"/>
            </a:endParaRPr>
          </a:p>
          <a:p>
            <a:pPr algn="ctr"/>
            <a:endParaRPr lang="en-US" sz="4800">
              <a:latin typeface="Times New Roman"/>
              <a:cs typeface="Times New Roman"/>
            </a:endParaRPr>
          </a:p>
        </p:txBody>
      </p:sp>
      <p:pic>
        <p:nvPicPr>
          <p:cNvPr id="11" name="Picture 12" descr="A picture containing text, dish, soup&#10;&#10;Description automatically generated">
            <a:extLst>
              <a:ext uri="{FF2B5EF4-FFF2-40B4-BE49-F238E27FC236}">
                <a16:creationId xmlns:a16="http://schemas.microsoft.com/office/drawing/2014/main" id="{707D14E3-FCC9-4AE2-8560-2AAC2B6C9AAF}"/>
              </a:ext>
            </a:extLst>
          </p:cNvPr>
          <p:cNvPicPr>
            <a:picLocks noChangeAspect="1"/>
          </p:cNvPicPr>
          <p:nvPr/>
        </p:nvPicPr>
        <p:blipFill>
          <a:blip r:embed="rId5"/>
          <a:stretch>
            <a:fillRect/>
          </a:stretch>
        </p:blipFill>
        <p:spPr>
          <a:xfrm>
            <a:off x="1097281" y="519453"/>
            <a:ext cx="4903270" cy="5491202"/>
          </a:xfrm>
          <a:prstGeom prst="rect">
            <a:avLst/>
          </a:prstGeom>
        </p:spPr>
      </p:pic>
      <p:sp>
        <p:nvSpPr>
          <p:cNvPr id="4" name="TextBox 3">
            <a:extLst>
              <a:ext uri="{FF2B5EF4-FFF2-40B4-BE49-F238E27FC236}">
                <a16:creationId xmlns:a16="http://schemas.microsoft.com/office/drawing/2014/main" id="{26E9ED99-FE37-4D9D-8785-BA64A326EA4D}"/>
              </a:ext>
            </a:extLst>
          </p:cNvPr>
          <p:cNvSpPr txBox="1"/>
          <p:nvPr/>
        </p:nvSpPr>
        <p:spPr>
          <a:xfrm>
            <a:off x="1130777" y="7258994"/>
            <a:ext cx="10515600" cy="71404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latin typeface="Times New Roman"/>
                <a:ea typeface="+mn-lt"/>
                <a:cs typeface="Times New Roman"/>
              </a:rPr>
              <a:t>Background</a:t>
            </a:r>
            <a:endParaRPr lang="en-US" sz="4000">
              <a:latin typeface="Times New Roman"/>
              <a:cs typeface="Times New Roman"/>
            </a:endParaRPr>
          </a:p>
          <a:p>
            <a:pPr algn="just"/>
            <a:r>
              <a:rPr lang="en-US" sz="3800">
                <a:latin typeface="Times New Roman"/>
                <a:ea typeface="+mn-lt"/>
                <a:cs typeface="Times New Roman"/>
              </a:rPr>
              <a:t>Children with autism spectrum disorder often have difficulty falling asleep unless they feel secure. Common reclining chairs are often used to rock these children to sleep, providing motion and security; however, if a child wakes at night, they may not be able to rock themselves back to sleep. The goal of our project was to create an automatic rocking chair for a local child suffering from sleep difficulties. To ensure that the device would be comfortable, the rocking amplitude and frequency must be determined.</a:t>
            </a:r>
            <a:endParaRPr lang="en-US" sz="3800">
              <a:latin typeface="Times New Roman"/>
              <a:cs typeface="Times New Roman"/>
            </a:endParaRPr>
          </a:p>
        </p:txBody>
      </p:sp>
      <p:sp>
        <p:nvSpPr>
          <p:cNvPr id="3" name="TextBox 2">
            <a:extLst>
              <a:ext uri="{FF2B5EF4-FFF2-40B4-BE49-F238E27FC236}">
                <a16:creationId xmlns:a16="http://schemas.microsoft.com/office/drawing/2014/main" id="{5EFE16A5-8A9C-4166-90AE-FEF8DDE57349}"/>
              </a:ext>
            </a:extLst>
          </p:cNvPr>
          <p:cNvSpPr txBox="1"/>
          <p:nvPr/>
        </p:nvSpPr>
        <p:spPr>
          <a:xfrm>
            <a:off x="32258272" y="26650112"/>
            <a:ext cx="10515600" cy="51398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fontAlgn="base"/>
            <a:r>
              <a:rPr lang="en-US" sz="4800" b="1">
                <a:latin typeface="Times New Roman"/>
                <a:ea typeface="+mn-lt"/>
                <a:cs typeface="Times New Roman"/>
              </a:rPr>
              <a:t>References ​</a:t>
            </a:r>
            <a:r>
              <a:rPr lang="en-US" sz="4000">
                <a:latin typeface="Times New Roman"/>
                <a:ea typeface="+mn-lt"/>
                <a:cs typeface="Times New Roman"/>
              </a:rPr>
              <a:t>​</a:t>
            </a:r>
          </a:p>
          <a:p>
            <a:pPr marL="457200" indent="-457200" rtl="0" fontAlgn="base"/>
            <a:r>
              <a:rPr lang="en-US" sz="2800">
                <a:latin typeface="Times New Roman"/>
                <a:ea typeface="+mn-lt"/>
                <a:cs typeface="Times New Roman"/>
              </a:rPr>
              <a:t>S. </a:t>
            </a:r>
            <a:r>
              <a:rPr lang="en-US" sz="2800" err="1">
                <a:latin typeface="Times New Roman"/>
                <a:ea typeface="+mn-lt"/>
                <a:cs typeface="Times New Roman"/>
              </a:rPr>
              <a:t>Baek</a:t>
            </a:r>
            <a:r>
              <a:rPr lang="en-US" sz="2800">
                <a:latin typeface="Times New Roman"/>
                <a:ea typeface="+mn-lt"/>
                <a:cs typeface="Times New Roman"/>
              </a:rPr>
              <a:t>, et al. “Effect of a Recliner Chair with Rocking Motions on Sleep Efficiency.” Sensors (Basel, Switzerland) 21.24 (2021): 8214. </a:t>
            </a:r>
            <a:r>
              <a:rPr lang="en-US" sz="2800">
                <a:latin typeface="Times New Roman"/>
                <a:ea typeface="+mn-lt"/>
                <a:cs typeface="Times New Roman"/>
                <a:hlinkClick r:id="rId6">
                  <a:extLst>
                    <a:ext uri="{A12FA001-AC4F-418D-AE19-62706E023703}">
                      <ahyp:hlinkClr xmlns:ahyp="http://schemas.microsoft.com/office/drawing/2018/hyperlinkcolor" val="tx"/>
                    </a:ext>
                  </a:extLst>
                </a:hlinkClick>
              </a:rPr>
              <a:t>https://doi.org/10.3390/s21248214</a:t>
            </a:r>
            <a:r>
              <a:rPr lang="en-US" sz="2800">
                <a:latin typeface="Times New Roman"/>
                <a:ea typeface="+mn-lt"/>
                <a:cs typeface="Times New Roman"/>
              </a:rPr>
              <a:t> </a:t>
            </a:r>
            <a:br>
              <a:rPr lang="en-US" sz="2800">
                <a:latin typeface="Times New Roman"/>
                <a:ea typeface="+mn-lt"/>
                <a:cs typeface="Times New Roman"/>
              </a:rPr>
            </a:br>
            <a:r>
              <a:rPr lang="en-US" sz="2800">
                <a:latin typeface="Times New Roman"/>
                <a:ea typeface="+mn-lt"/>
                <a:cs typeface="Times New Roman"/>
              </a:rPr>
              <a:t>(Retrieved March 3, 2022)​</a:t>
            </a:r>
          </a:p>
          <a:p>
            <a:pPr marL="457200" indent="-457200" rtl="0" fontAlgn="base"/>
            <a:endParaRPr lang="en-US" sz="2800">
              <a:latin typeface="Times New Roman"/>
              <a:ea typeface="+mn-lt"/>
              <a:cs typeface="Times New Roman"/>
            </a:endParaRPr>
          </a:p>
          <a:p>
            <a:pPr marL="457200" indent="-457200" rtl="0" fontAlgn="base"/>
            <a:r>
              <a:rPr lang="en-US" sz="2800">
                <a:latin typeface="Times New Roman"/>
                <a:ea typeface="+mn-lt"/>
                <a:cs typeface="Times New Roman"/>
              </a:rPr>
              <a:t>G. Durán-Pacheco, et al. “Effect of Children’s Autism Spectrum Disorder Severity on Family Strain and Sleep Quality: A Cross-Sectional Online Survey in the U.S.” J Autism Dev </a:t>
            </a:r>
            <a:r>
              <a:rPr lang="en-US" sz="2800" err="1">
                <a:latin typeface="Times New Roman"/>
                <a:ea typeface="+mn-lt"/>
                <a:cs typeface="Times New Roman"/>
              </a:rPr>
              <a:t>Disord</a:t>
            </a:r>
            <a:r>
              <a:rPr lang="en-US" sz="2800">
                <a:latin typeface="Times New Roman"/>
                <a:ea typeface="+mn-lt"/>
                <a:cs typeface="Times New Roman"/>
              </a:rPr>
              <a:t> (2022). </a:t>
            </a:r>
            <a:r>
              <a:rPr lang="en-US" sz="2800">
                <a:latin typeface="Times New Roman"/>
                <a:ea typeface="+mn-lt"/>
                <a:cs typeface="Times New Roman"/>
                <a:hlinkClick r:id="rId7">
                  <a:extLst>
                    <a:ext uri="{A12FA001-AC4F-418D-AE19-62706E023703}">
                      <ahyp:hlinkClr xmlns:ahyp="http://schemas.microsoft.com/office/drawing/2018/hyperlinkcolor" val="tx"/>
                    </a:ext>
                  </a:extLst>
                </a:hlinkClick>
              </a:rPr>
              <a:t>https://doi.org/10.1007/s10803-022-05457-7</a:t>
            </a:r>
            <a:r>
              <a:rPr lang="en-US" sz="2800">
                <a:latin typeface="Times New Roman"/>
                <a:ea typeface="+mn-lt"/>
                <a:cs typeface="Times New Roman"/>
              </a:rPr>
              <a:t> (Retrieved March 3, 2022)</a:t>
            </a:r>
          </a:p>
        </p:txBody>
      </p:sp>
      <p:pic>
        <p:nvPicPr>
          <p:cNvPr id="7" name="Picture 7" descr="Diagram&#10;&#10;Description automatically generated">
            <a:extLst>
              <a:ext uri="{FF2B5EF4-FFF2-40B4-BE49-F238E27FC236}">
                <a16:creationId xmlns:a16="http://schemas.microsoft.com/office/drawing/2014/main" id="{5C75EDDF-8BDA-47C9-BD45-FA4A72170CB1}"/>
              </a:ext>
            </a:extLst>
          </p:cNvPr>
          <p:cNvPicPr>
            <a:picLocks noChangeAspect="1"/>
          </p:cNvPicPr>
          <p:nvPr/>
        </p:nvPicPr>
        <p:blipFill rotWithShape="1">
          <a:blip r:embed="rId8"/>
          <a:srcRect t="937" r="4722"/>
          <a:stretch/>
        </p:blipFill>
        <p:spPr>
          <a:xfrm>
            <a:off x="13326936" y="7717493"/>
            <a:ext cx="7310871" cy="6683747"/>
          </a:xfrm>
          <a:prstGeom prst="rect">
            <a:avLst/>
          </a:prstGeom>
          <a:ln w="28575">
            <a:solidFill>
              <a:schemeClr val="tx1"/>
            </a:solidFill>
          </a:ln>
        </p:spPr>
      </p:pic>
      <p:sp>
        <p:nvSpPr>
          <p:cNvPr id="29" name="TextBox 28">
            <a:extLst>
              <a:ext uri="{FF2B5EF4-FFF2-40B4-BE49-F238E27FC236}">
                <a16:creationId xmlns:a16="http://schemas.microsoft.com/office/drawing/2014/main" id="{EF838E98-DBA1-4B6C-A2FA-E8020884DD24}"/>
              </a:ext>
            </a:extLst>
          </p:cNvPr>
          <p:cNvSpPr txBox="1"/>
          <p:nvPr/>
        </p:nvSpPr>
        <p:spPr>
          <a:xfrm>
            <a:off x="22352056" y="15616029"/>
            <a:ext cx="8686800" cy="512064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2800"/>
          </a:p>
        </p:txBody>
      </p:sp>
      <p:sp>
        <p:nvSpPr>
          <p:cNvPr id="13" name="TextBox 12">
            <a:extLst>
              <a:ext uri="{FF2B5EF4-FFF2-40B4-BE49-F238E27FC236}">
                <a16:creationId xmlns:a16="http://schemas.microsoft.com/office/drawing/2014/main" id="{CB7898BD-5457-4760-9729-1FF3C334EA96}"/>
              </a:ext>
            </a:extLst>
          </p:cNvPr>
          <p:cNvSpPr txBox="1"/>
          <p:nvPr/>
        </p:nvSpPr>
        <p:spPr>
          <a:xfrm flipH="1">
            <a:off x="21113704" y="11724048"/>
            <a:ext cx="9554617" cy="3539430"/>
          </a:xfrm>
          <a:prstGeom prst="rect">
            <a:avLst/>
          </a:prstGeom>
          <a:noFill/>
        </p:spPr>
        <p:txBody>
          <a:bodyPr wrap="square" lIns="91440" tIns="45720" rIns="91440" bIns="45720" rtlCol="0" anchor="t">
            <a:spAutoFit/>
          </a:bodyPr>
          <a:lstStyle/>
          <a:p>
            <a:pPr algn="just"/>
            <a:r>
              <a:rPr lang="en-US" sz="3200" b="1">
                <a:latin typeface="Times New Roman"/>
                <a:cs typeface="Times New Roman"/>
              </a:rPr>
              <a:t>Diagram 1: </a:t>
            </a:r>
            <a:r>
              <a:rPr lang="en-US" sz="3200">
                <a:latin typeface="Times New Roman"/>
                <a:cs typeface="Times New Roman"/>
              </a:rPr>
              <a:t> Model of Rocking Chair (mass) with spring and damper (left). Video frame from motion tracking featuring bright orange stickers (above left). Video frame after processing in MATLAB to find the orange pixels and their corresponding centroids (above right). The vertical position of these centroids was further analyzed.</a:t>
            </a:r>
            <a:endParaRPr lang="en-US" sz="3200">
              <a:latin typeface="Times New Roman" panose="02020603050405020304" pitchFamily="18" charset="0"/>
              <a:cs typeface="Times New Roman" panose="02020603050405020304" pitchFamily="18" charset="0"/>
            </a:endParaRPr>
          </a:p>
          <a:p>
            <a:endParaRPr lang="en-US" sz="3200">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A30F607F-98BA-4939-9972-BE5BF326CA18}"/>
              </a:ext>
            </a:extLst>
          </p:cNvPr>
          <p:cNvSpPr txBox="1"/>
          <p:nvPr/>
        </p:nvSpPr>
        <p:spPr>
          <a:xfrm>
            <a:off x="12836745" y="26879976"/>
            <a:ext cx="8686800" cy="512064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2800"/>
          </a:p>
        </p:txBody>
      </p:sp>
      <p:sp>
        <p:nvSpPr>
          <p:cNvPr id="40" name="TextBox 39">
            <a:extLst>
              <a:ext uri="{FF2B5EF4-FFF2-40B4-BE49-F238E27FC236}">
                <a16:creationId xmlns:a16="http://schemas.microsoft.com/office/drawing/2014/main" id="{0345924C-7205-44CE-99D4-CFC067BE13E0}"/>
              </a:ext>
            </a:extLst>
          </p:cNvPr>
          <p:cNvSpPr txBox="1"/>
          <p:nvPr/>
        </p:nvSpPr>
        <p:spPr>
          <a:xfrm>
            <a:off x="12836745" y="15606226"/>
            <a:ext cx="8686800" cy="512064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2800"/>
          </a:p>
        </p:txBody>
      </p:sp>
      <p:sp>
        <p:nvSpPr>
          <p:cNvPr id="41" name="TextBox 40">
            <a:extLst>
              <a:ext uri="{FF2B5EF4-FFF2-40B4-BE49-F238E27FC236}">
                <a16:creationId xmlns:a16="http://schemas.microsoft.com/office/drawing/2014/main" id="{245FA664-58DC-4723-BB93-876AA7067547}"/>
              </a:ext>
            </a:extLst>
          </p:cNvPr>
          <p:cNvSpPr txBox="1"/>
          <p:nvPr/>
        </p:nvSpPr>
        <p:spPr>
          <a:xfrm>
            <a:off x="12836745" y="21219186"/>
            <a:ext cx="8686800" cy="512064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2800"/>
          </a:p>
        </p:txBody>
      </p:sp>
      <p:pic>
        <p:nvPicPr>
          <p:cNvPr id="12" name="Picture 13">
            <a:extLst>
              <a:ext uri="{FF2B5EF4-FFF2-40B4-BE49-F238E27FC236}">
                <a16:creationId xmlns:a16="http://schemas.microsoft.com/office/drawing/2014/main" id="{136956BF-FE2F-4D8B-8A82-F68F36ECA719}"/>
              </a:ext>
            </a:extLst>
          </p:cNvPr>
          <p:cNvPicPr>
            <a:picLocks noChangeAspect="1"/>
          </p:cNvPicPr>
          <p:nvPr/>
        </p:nvPicPr>
        <p:blipFill>
          <a:blip r:embed="rId9"/>
          <a:stretch>
            <a:fillRect/>
          </a:stretch>
        </p:blipFill>
        <p:spPr>
          <a:xfrm>
            <a:off x="36118800" y="9272490"/>
            <a:ext cx="3347048" cy="536652"/>
          </a:xfrm>
          <a:prstGeom prst="rect">
            <a:avLst/>
          </a:prstGeom>
        </p:spPr>
      </p:pic>
      <p:pic>
        <p:nvPicPr>
          <p:cNvPr id="15" name="Picture 15">
            <a:extLst>
              <a:ext uri="{FF2B5EF4-FFF2-40B4-BE49-F238E27FC236}">
                <a16:creationId xmlns:a16="http://schemas.microsoft.com/office/drawing/2014/main" id="{1DAA3951-681E-43B4-B36C-A559C1A72EDD}"/>
              </a:ext>
            </a:extLst>
          </p:cNvPr>
          <p:cNvPicPr>
            <a:picLocks noChangeAspect="1"/>
          </p:cNvPicPr>
          <p:nvPr/>
        </p:nvPicPr>
        <p:blipFill>
          <a:blip r:embed="rId10"/>
          <a:stretch>
            <a:fillRect/>
          </a:stretch>
        </p:blipFill>
        <p:spPr>
          <a:xfrm>
            <a:off x="35497698" y="10439898"/>
            <a:ext cx="4641009" cy="703494"/>
          </a:xfrm>
          <a:prstGeom prst="rect">
            <a:avLst/>
          </a:prstGeom>
        </p:spPr>
      </p:pic>
      <p:pic>
        <p:nvPicPr>
          <p:cNvPr id="16" name="Picture 19">
            <a:extLst>
              <a:ext uri="{FF2B5EF4-FFF2-40B4-BE49-F238E27FC236}">
                <a16:creationId xmlns:a16="http://schemas.microsoft.com/office/drawing/2014/main" id="{160BFB57-8B88-4621-9E5E-6736CE1FECF9}"/>
              </a:ext>
            </a:extLst>
          </p:cNvPr>
          <p:cNvPicPr>
            <a:picLocks noChangeAspect="1"/>
          </p:cNvPicPr>
          <p:nvPr/>
        </p:nvPicPr>
        <p:blipFill>
          <a:blip r:embed="rId11"/>
          <a:stretch>
            <a:fillRect/>
          </a:stretch>
        </p:blipFill>
        <p:spPr>
          <a:xfrm>
            <a:off x="35010305" y="12926861"/>
            <a:ext cx="1578633" cy="922667"/>
          </a:xfrm>
          <a:prstGeom prst="rect">
            <a:avLst/>
          </a:prstGeom>
        </p:spPr>
      </p:pic>
      <p:pic>
        <p:nvPicPr>
          <p:cNvPr id="20" name="Picture 21">
            <a:extLst>
              <a:ext uri="{FF2B5EF4-FFF2-40B4-BE49-F238E27FC236}">
                <a16:creationId xmlns:a16="http://schemas.microsoft.com/office/drawing/2014/main" id="{078EFD1E-2C49-4D22-930D-6BA194537C7F}"/>
              </a:ext>
            </a:extLst>
          </p:cNvPr>
          <p:cNvPicPr>
            <a:picLocks noChangeAspect="1"/>
          </p:cNvPicPr>
          <p:nvPr/>
        </p:nvPicPr>
        <p:blipFill>
          <a:blip r:embed="rId12"/>
          <a:stretch>
            <a:fillRect/>
          </a:stretch>
        </p:blipFill>
        <p:spPr>
          <a:xfrm>
            <a:off x="37361004" y="12930698"/>
            <a:ext cx="3433313" cy="1018513"/>
          </a:xfrm>
          <a:prstGeom prst="rect">
            <a:avLst/>
          </a:prstGeom>
        </p:spPr>
      </p:pic>
      <p:pic>
        <p:nvPicPr>
          <p:cNvPr id="5" name="Picture 13">
            <a:extLst>
              <a:ext uri="{FF2B5EF4-FFF2-40B4-BE49-F238E27FC236}">
                <a16:creationId xmlns:a16="http://schemas.microsoft.com/office/drawing/2014/main" id="{B658D6DD-E57B-40B6-9979-B6A6BB684BDE}"/>
              </a:ext>
            </a:extLst>
          </p:cNvPr>
          <p:cNvPicPr>
            <a:picLocks noChangeAspect="1"/>
          </p:cNvPicPr>
          <p:nvPr/>
        </p:nvPicPr>
        <p:blipFill>
          <a:blip r:embed="rId13"/>
          <a:stretch>
            <a:fillRect/>
          </a:stretch>
        </p:blipFill>
        <p:spPr>
          <a:xfrm>
            <a:off x="35325170" y="14765106"/>
            <a:ext cx="5193101" cy="679494"/>
          </a:xfrm>
          <a:prstGeom prst="rect">
            <a:avLst/>
          </a:prstGeom>
        </p:spPr>
      </p:pic>
      <p:pic>
        <p:nvPicPr>
          <p:cNvPr id="14" name="Picture 21">
            <a:extLst>
              <a:ext uri="{FF2B5EF4-FFF2-40B4-BE49-F238E27FC236}">
                <a16:creationId xmlns:a16="http://schemas.microsoft.com/office/drawing/2014/main" id="{D9F825E5-752A-4C0A-A226-46FCC80FD43B}"/>
              </a:ext>
            </a:extLst>
          </p:cNvPr>
          <p:cNvPicPr>
            <a:picLocks noChangeAspect="1"/>
          </p:cNvPicPr>
          <p:nvPr/>
        </p:nvPicPr>
        <p:blipFill>
          <a:blip r:embed="rId14"/>
          <a:stretch>
            <a:fillRect/>
          </a:stretch>
        </p:blipFill>
        <p:spPr>
          <a:xfrm>
            <a:off x="33858679" y="15982809"/>
            <a:ext cx="8315863" cy="1263333"/>
          </a:xfrm>
          <a:prstGeom prst="rect">
            <a:avLst/>
          </a:prstGeom>
        </p:spPr>
      </p:pic>
      <p:pic>
        <p:nvPicPr>
          <p:cNvPr id="42" name="Picture 41">
            <a:extLst>
              <a:ext uri="{FF2B5EF4-FFF2-40B4-BE49-F238E27FC236}">
                <a16:creationId xmlns:a16="http://schemas.microsoft.com/office/drawing/2014/main" id="{EF1DC3B0-B130-4FB7-BCAC-DC06043EEBDE}"/>
              </a:ext>
            </a:extLst>
          </p:cNvPr>
          <p:cNvPicPr>
            <a:picLocks noChangeAspect="1"/>
          </p:cNvPicPr>
          <p:nvPr/>
        </p:nvPicPr>
        <p:blipFill>
          <a:blip r:embed="rId15"/>
          <a:srcRect/>
          <a:stretch/>
        </p:blipFill>
        <p:spPr>
          <a:xfrm>
            <a:off x="14375985" y="16037913"/>
            <a:ext cx="5608319" cy="3671847"/>
          </a:xfrm>
          <a:prstGeom prst="rect">
            <a:avLst/>
          </a:prstGeom>
          <a:ln w="28575">
            <a:solidFill>
              <a:schemeClr val="tx1"/>
            </a:solidFill>
          </a:ln>
        </p:spPr>
      </p:pic>
      <p:sp>
        <p:nvSpPr>
          <p:cNvPr id="43" name="TextBox 42">
            <a:extLst>
              <a:ext uri="{FF2B5EF4-FFF2-40B4-BE49-F238E27FC236}">
                <a16:creationId xmlns:a16="http://schemas.microsoft.com/office/drawing/2014/main" id="{B645AFBF-0F22-4E39-BD80-DD2DFFF670D6}"/>
              </a:ext>
            </a:extLst>
          </p:cNvPr>
          <p:cNvSpPr txBox="1"/>
          <p:nvPr/>
        </p:nvSpPr>
        <p:spPr>
          <a:xfrm flipH="1">
            <a:off x="13099102" y="20125850"/>
            <a:ext cx="8228545" cy="1077218"/>
          </a:xfrm>
          <a:prstGeom prst="rect">
            <a:avLst/>
          </a:prstGeom>
          <a:noFill/>
        </p:spPr>
        <p:txBody>
          <a:bodyPr wrap="square" lIns="91440" tIns="45720" rIns="91440" bIns="45720" rtlCol="0" anchor="t">
            <a:spAutoFit/>
          </a:bodyPr>
          <a:lstStyle/>
          <a:p>
            <a:r>
              <a:rPr lang="en-US" sz="3200" b="1">
                <a:latin typeface="Times New Roman"/>
                <a:cs typeface="Times New Roman"/>
              </a:rPr>
              <a:t>Figure 1:  </a:t>
            </a:r>
            <a:r>
              <a:rPr lang="en-US" sz="3200">
                <a:latin typeface="Times New Roman"/>
                <a:cs typeface="Times New Roman"/>
              </a:rPr>
              <a:t>Free-Motion with 0 kg</a:t>
            </a:r>
            <a:endParaRPr lang="en-US" sz="3200">
              <a:latin typeface="Times New Roman" panose="02020603050405020304" pitchFamily="18" charset="0"/>
              <a:cs typeface="Times New Roman" panose="02020603050405020304" pitchFamily="18" charset="0"/>
            </a:endParaRPr>
          </a:p>
          <a:p>
            <a:endParaRPr lang="en-US" sz="3200">
              <a:latin typeface="Times New Roman" panose="02020603050405020304" pitchFamily="18" charset="0"/>
              <a:cs typeface="Times New Roman" panose="02020603050405020304" pitchFamily="18" charset="0"/>
            </a:endParaRPr>
          </a:p>
        </p:txBody>
      </p:sp>
      <p:sp>
        <p:nvSpPr>
          <p:cNvPr id="44" name="TextBox 43">
            <a:extLst>
              <a:ext uri="{FF2B5EF4-FFF2-40B4-BE49-F238E27FC236}">
                <a16:creationId xmlns:a16="http://schemas.microsoft.com/office/drawing/2014/main" id="{C834FB84-DCF6-40FB-925E-CF3339E2ED79}"/>
              </a:ext>
            </a:extLst>
          </p:cNvPr>
          <p:cNvSpPr txBox="1"/>
          <p:nvPr/>
        </p:nvSpPr>
        <p:spPr>
          <a:xfrm flipH="1">
            <a:off x="13099102" y="25743443"/>
            <a:ext cx="8228545" cy="1077218"/>
          </a:xfrm>
          <a:prstGeom prst="rect">
            <a:avLst/>
          </a:prstGeom>
          <a:noFill/>
        </p:spPr>
        <p:txBody>
          <a:bodyPr wrap="square" lIns="91440" tIns="45720" rIns="91440" bIns="45720" rtlCol="0" anchor="t">
            <a:spAutoFit/>
          </a:bodyPr>
          <a:lstStyle/>
          <a:p>
            <a:r>
              <a:rPr lang="en-US" sz="3200" b="1">
                <a:latin typeface="Times New Roman"/>
                <a:cs typeface="Times New Roman"/>
              </a:rPr>
              <a:t>Figure 3:  </a:t>
            </a:r>
            <a:r>
              <a:rPr lang="en-US" sz="3200">
                <a:latin typeface="Times New Roman"/>
                <a:cs typeface="Times New Roman"/>
              </a:rPr>
              <a:t>Free-Motion with 13.6 kg Trial 1</a:t>
            </a:r>
            <a:endParaRPr lang="en-US" sz="3200">
              <a:latin typeface="Times New Roman" panose="02020603050405020304" pitchFamily="18" charset="0"/>
              <a:cs typeface="Times New Roman" panose="02020603050405020304" pitchFamily="18" charset="0"/>
            </a:endParaRPr>
          </a:p>
          <a:p>
            <a:endParaRPr lang="en-US" sz="3200">
              <a:latin typeface="Times New Roman" panose="02020603050405020304" pitchFamily="18" charset="0"/>
              <a:cs typeface="Times New Roman" panose="02020603050405020304" pitchFamily="18" charset="0"/>
            </a:endParaRPr>
          </a:p>
        </p:txBody>
      </p:sp>
      <p:sp>
        <p:nvSpPr>
          <p:cNvPr id="45" name="TextBox 44">
            <a:extLst>
              <a:ext uri="{FF2B5EF4-FFF2-40B4-BE49-F238E27FC236}">
                <a16:creationId xmlns:a16="http://schemas.microsoft.com/office/drawing/2014/main" id="{296E215C-1254-40A1-9420-3F1E0FB871AA}"/>
              </a:ext>
            </a:extLst>
          </p:cNvPr>
          <p:cNvSpPr txBox="1"/>
          <p:nvPr/>
        </p:nvSpPr>
        <p:spPr>
          <a:xfrm flipH="1">
            <a:off x="22563555" y="20152521"/>
            <a:ext cx="8228545" cy="1077218"/>
          </a:xfrm>
          <a:prstGeom prst="rect">
            <a:avLst/>
          </a:prstGeom>
          <a:noFill/>
        </p:spPr>
        <p:txBody>
          <a:bodyPr wrap="square" lIns="91440" tIns="45720" rIns="91440" bIns="45720" rtlCol="0" anchor="t">
            <a:spAutoFit/>
          </a:bodyPr>
          <a:lstStyle/>
          <a:p>
            <a:r>
              <a:rPr lang="en-US" sz="3200" b="1">
                <a:latin typeface="Times New Roman"/>
                <a:cs typeface="Times New Roman"/>
              </a:rPr>
              <a:t>Figure 2:  </a:t>
            </a:r>
            <a:r>
              <a:rPr lang="en-US" sz="3200">
                <a:latin typeface="Times New Roman"/>
                <a:cs typeface="Times New Roman"/>
              </a:rPr>
              <a:t>Forced-Motion with 52.2 kg Subject</a:t>
            </a:r>
            <a:endParaRPr lang="en-US" sz="3200">
              <a:latin typeface="Times New Roman" panose="02020603050405020304" pitchFamily="18" charset="0"/>
              <a:cs typeface="Times New Roman" panose="02020603050405020304" pitchFamily="18" charset="0"/>
            </a:endParaRPr>
          </a:p>
          <a:p>
            <a:endParaRPr lang="en-US" sz="3200">
              <a:latin typeface="Times New Roman" panose="02020603050405020304" pitchFamily="18" charset="0"/>
              <a:cs typeface="Times New Roman" panose="02020603050405020304" pitchFamily="18" charset="0"/>
            </a:endParaRPr>
          </a:p>
        </p:txBody>
      </p:sp>
      <p:pic>
        <p:nvPicPr>
          <p:cNvPr id="23" name="Picture 23">
            <a:extLst>
              <a:ext uri="{FF2B5EF4-FFF2-40B4-BE49-F238E27FC236}">
                <a16:creationId xmlns:a16="http://schemas.microsoft.com/office/drawing/2014/main" id="{E22C77CF-1533-4EC0-80EF-394725427BA9}"/>
              </a:ext>
            </a:extLst>
          </p:cNvPr>
          <p:cNvPicPr>
            <a:picLocks noChangeAspect="1"/>
          </p:cNvPicPr>
          <p:nvPr/>
        </p:nvPicPr>
        <p:blipFill>
          <a:blip r:embed="rId16"/>
          <a:stretch>
            <a:fillRect/>
          </a:stretch>
        </p:blipFill>
        <p:spPr>
          <a:xfrm>
            <a:off x="21195102" y="7709714"/>
            <a:ext cx="4572000" cy="3662204"/>
          </a:xfrm>
          <a:prstGeom prst="rect">
            <a:avLst/>
          </a:prstGeom>
          <a:ln w="28575">
            <a:solidFill>
              <a:schemeClr val="tx1"/>
            </a:solidFill>
          </a:ln>
        </p:spPr>
      </p:pic>
      <p:pic>
        <p:nvPicPr>
          <p:cNvPr id="24" name="Picture 24" descr="A picture containing text&#10;&#10;Description automatically generated">
            <a:extLst>
              <a:ext uri="{FF2B5EF4-FFF2-40B4-BE49-F238E27FC236}">
                <a16:creationId xmlns:a16="http://schemas.microsoft.com/office/drawing/2014/main" id="{672F0341-2573-442E-9ED4-A0ECA049730B}"/>
              </a:ext>
            </a:extLst>
          </p:cNvPr>
          <p:cNvPicPr>
            <a:picLocks noChangeAspect="1"/>
          </p:cNvPicPr>
          <p:nvPr/>
        </p:nvPicPr>
        <p:blipFill>
          <a:blip r:embed="rId17"/>
          <a:stretch>
            <a:fillRect/>
          </a:stretch>
        </p:blipFill>
        <p:spPr>
          <a:xfrm>
            <a:off x="25974136" y="7718486"/>
            <a:ext cx="4572000" cy="3644661"/>
          </a:xfrm>
          <a:prstGeom prst="rect">
            <a:avLst/>
          </a:prstGeom>
          <a:ln w="28575">
            <a:solidFill>
              <a:schemeClr val="tx1"/>
            </a:solidFill>
          </a:ln>
        </p:spPr>
      </p:pic>
      <p:pic>
        <p:nvPicPr>
          <p:cNvPr id="49" name="Picture 48">
            <a:extLst>
              <a:ext uri="{FF2B5EF4-FFF2-40B4-BE49-F238E27FC236}">
                <a16:creationId xmlns:a16="http://schemas.microsoft.com/office/drawing/2014/main" id="{FA07544D-4DAE-48DD-B19D-D01186FE2967}"/>
              </a:ext>
            </a:extLst>
          </p:cNvPr>
          <p:cNvPicPr>
            <a:picLocks noChangeAspect="1"/>
          </p:cNvPicPr>
          <p:nvPr/>
        </p:nvPicPr>
        <p:blipFill>
          <a:blip r:embed="rId18"/>
          <a:srcRect/>
          <a:stretch/>
        </p:blipFill>
        <p:spPr>
          <a:xfrm>
            <a:off x="23891296" y="16042667"/>
            <a:ext cx="5608319" cy="3666690"/>
          </a:xfrm>
          <a:prstGeom prst="rect">
            <a:avLst/>
          </a:prstGeom>
          <a:ln w="28575">
            <a:solidFill>
              <a:schemeClr val="tx1"/>
            </a:solidFill>
          </a:ln>
        </p:spPr>
      </p:pic>
      <p:sp>
        <p:nvSpPr>
          <p:cNvPr id="52" name="TextBox 51">
            <a:extLst>
              <a:ext uri="{FF2B5EF4-FFF2-40B4-BE49-F238E27FC236}">
                <a16:creationId xmlns:a16="http://schemas.microsoft.com/office/drawing/2014/main" id="{5C6D919C-6B16-44FA-B679-2CD4E200D7C4}"/>
              </a:ext>
            </a:extLst>
          </p:cNvPr>
          <p:cNvSpPr txBox="1"/>
          <p:nvPr/>
        </p:nvSpPr>
        <p:spPr>
          <a:xfrm flipH="1">
            <a:off x="22588698" y="25769047"/>
            <a:ext cx="8228545" cy="1077218"/>
          </a:xfrm>
          <a:prstGeom prst="rect">
            <a:avLst/>
          </a:prstGeom>
          <a:noFill/>
        </p:spPr>
        <p:txBody>
          <a:bodyPr wrap="square" lIns="91440" tIns="45720" rIns="91440" bIns="45720" rtlCol="0" anchor="t">
            <a:spAutoFit/>
          </a:bodyPr>
          <a:lstStyle/>
          <a:p>
            <a:r>
              <a:rPr lang="en-US" sz="3200" b="1">
                <a:latin typeface="Times New Roman"/>
                <a:cs typeface="Times New Roman"/>
              </a:rPr>
              <a:t>Figure 4:  </a:t>
            </a:r>
            <a:r>
              <a:rPr lang="en-US" sz="3200">
                <a:latin typeface="Times New Roman"/>
                <a:cs typeface="Times New Roman"/>
              </a:rPr>
              <a:t>Forced-Motion with 81.6 kg Subject</a:t>
            </a:r>
            <a:endParaRPr lang="en-US" sz="3200">
              <a:latin typeface="Times New Roman" panose="02020603050405020304" pitchFamily="18" charset="0"/>
              <a:cs typeface="Times New Roman" panose="02020603050405020304" pitchFamily="18" charset="0"/>
            </a:endParaRPr>
          </a:p>
          <a:p>
            <a:endParaRPr lang="en-US" sz="3200">
              <a:latin typeface="Times New Roman" panose="02020603050405020304" pitchFamily="18" charset="0"/>
              <a:cs typeface="Times New Roman" panose="02020603050405020304" pitchFamily="18" charset="0"/>
            </a:endParaRPr>
          </a:p>
        </p:txBody>
      </p:sp>
      <p:sp>
        <p:nvSpPr>
          <p:cNvPr id="53" name="TextBox 52">
            <a:extLst>
              <a:ext uri="{FF2B5EF4-FFF2-40B4-BE49-F238E27FC236}">
                <a16:creationId xmlns:a16="http://schemas.microsoft.com/office/drawing/2014/main" id="{7B3BF08F-87CA-4531-AF49-E9E44B21D369}"/>
              </a:ext>
            </a:extLst>
          </p:cNvPr>
          <p:cNvSpPr txBox="1"/>
          <p:nvPr/>
        </p:nvSpPr>
        <p:spPr>
          <a:xfrm flipH="1">
            <a:off x="22595624" y="31366285"/>
            <a:ext cx="8228545" cy="1077218"/>
          </a:xfrm>
          <a:prstGeom prst="rect">
            <a:avLst/>
          </a:prstGeom>
          <a:noFill/>
        </p:spPr>
        <p:txBody>
          <a:bodyPr wrap="square" lIns="91440" tIns="45720" rIns="91440" bIns="45720" rtlCol="0" anchor="t">
            <a:spAutoFit/>
          </a:bodyPr>
          <a:lstStyle/>
          <a:p>
            <a:r>
              <a:rPr lang="en-US" sz="3200" b="1">
                <a:latin typeface="Times New Roman"/>
                <a:cs typeface="Times New Roman"/>
              </a:rPr>
              <a:t>Figure 6:  </a:t>
            </a:r>
            <a:r>
              <a:rPr lang="en-US" sz="3200">
                <a:latin typeface="Times New Roman"/>
                <a:cs typeface="Times New Roman"/>
              </a:rPr>
              <a:t>Forced-Motion with 95.3 kg Subject</a:t>
            </a:r>
            <a:endParaRPr lang="en-US" sz="3200">
              <a:latin typeface="Times New Roman" panose="02020603050405020304" pitchFamily="18" charset="0"/>
              <a:cs typeface="Times New Roman" panose="02020603050405020304" pitchFamily="18" charset="0"/>
            </a:endParaRPr>
          </a:p>
          <a:p>
            <a:endParaRPr lang="en-US" sz="320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p14="http://schemas.microsoft.com/office/powerpoint/2010/main" Requires="p14">
          <p:contentPart p14:bwMode="auto" r:id="rId19">
            <p14:nvContentPartPr>
              <p14:cNvPr id="35" name="Ink 34">
                <a:extLst>
                  <a:ext uri="{FF2B5EF4-FFF2-40B4-BE49-F238E27FC236}">
                    <a16:creationId xmlns:a16="http://schemas.microsoft.com/office/drawing/2014/main" id="{924671B0-ED92-4394-B9DE-86E55C0A17F3}"/>
                  </a:ext>
                </a:extLst>
              </p14:cNvPr>
              <p14:cNvContentPartPr/>
              <p14:nvPr/>
            </p14:nvContentPartPr>
            <p14:xfrm>
              <a:off x="45635596" y="29564668"/>
              <a:ext cx="57149" cy="57149"/>
            </p14:xfrm>
          </p:contentPart>
        </mc:Choice>
        <mc:Fallback>
          <p:pic>
            <p:nvPicPr>
              <p:cNvPr id="35" name="Ink 34">
                <a:extLst>
                  <a:ext uri="{FF2B5EF4-FFF2-40B4-BE49-F238E27FC236}">
                    <a16:creationId xmlns:a16="http://schemas.microsoft.com/office/drawing/2014/main" id="{924671B0-ED92-4394-B9DE-86E55C0A17F3}"/>
                  </a:ext>
                </a:extLst>
              </p:cNvPr>
              <p:cNvPicPr/>
              <p:nvPr/>
            </p:nvPicPr>
            <p:blipFill>
              <a:blip r:embed="rId20"/>
              <a:stretch>
                <a:fillRect/>
              </a:stretch>
            </p:blipFill>
            <p:spPr>
              <a:xfrm>
                <a:off x="42778146" y="26707218"/>
                <a:ext cx="5714900" cy="571490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22" name="Ink 21">
                <a:extLst>
                  <a:ext uri="{FF2B5EF4-FFF2-40B4-BE49-F238E27FC236}">
                    <a16:creationId xmlns:a16="http://schemas.microsoft.com/office/drawing/2014/main" id="{04856673-A3A8-4C12-A4CB-7AB3F3B61EFD}"/>
                  </a:ext>
                </a:extLst>
              </p14:cNvPr>
              <p14:cNvContentPartPr/>
              <p14:nvPr/>
            </p14:nvContentPartPr>
            <p14:xfrm>
              <a:off x="31313282" y="32585072"/>
              <a:ext cx="28575" cy="28575"/>
            </p14:xfrm>
          </p:contentPart>
        </mc:Choice>
        <mc:Fallback>
          <p:pic>
            <p:nvPicPr>
              <p:cNvPr id="22" name="Ink 21">
                <a:extLst>
                  <a:ext uri="{FF2B5EF4-FFF2-40B4-BE49-F238E27FC236}">
                    <a16:creationId xmlns:a16="http://schemas.microsoft.com/office/drawing/2014/main" id="{04856673-A3A8-4C12-A4CB-7AB3F3B61EFD}"/>
                  </a:ext>
                </a:extLst>
              </p:cNvPr>
              <p:cNvPicPr/>
              <p:nvPr/>
            </p:nvPicPr>
            <p:blipFill>
              <a:blip r:embed="rId20"/>
              <a:stretch>
                <a:fillRect/>
              </a:stretch>
            </p:blipFill>
            <p:spPr>
              <a:xfrm>
                <a:off x="29884532" y="31156322"/>
                <a:ext cx="2857500" cy="2857500"/>
              </a:xfrm>
              <a:prstGeom prst="rect">
                <a:avLst/>
              </a:prstGeom>
            </p:spPr>
          </p:pic>
        </mc:Fallback>
      </mc:AlternateContent>
      <p:sp>
        <p:nvSpPr>
          <p:cNvPr id="56" name="TextBox 55">
            <a:extLst>
              <a:ext uri="{FF2B5EF4-FFF2-40B4-BE49-F238E27FC236}">
                <a16:creationId xmlns:a16="http://schemas.microsoft.com/office/drawing/2014/main" id="{167EC6AE-33A1-4C8A-A919-28F0AB3A0C82}"/>
              </a:ext>
            </a:extLst>
          </p:cNvPr>
          <p:cNvSpPr txBox="1"/>
          <p:nvPr/>
        </p:nvSpPr>
        <p:spPr>
          <a:xfrm flipH="1">
            <a:off x="13099102" y="31354512"/>
            <a:ext cx="8228545" cy="1077218"/>
          </a:xfrm>
          <a:prstGeom prst="rect">
            <a:avLst/>
          </a:prstGeom>
          <a:noFill/>
        </p:spPr>
        <p:txBody>
          <a:bodyPr wrap="square" lIns="91440" tIns="45720" rIns="91440" bIns="45720" rtlCol="0" anchor="t">
            <a:spAutoFit/>
          </a:bodyPr>
          <a:lstStyle/>
          <a:p>
            <a:r>
              <a:rPr lang="en-US" sz="3200" b="1">
                <a:latin typeface="Times New Roman"/>
                <a:cs typeface="Times New Roman"/>
              </a:rPr>
              <a:t>Figure 5:  </a:t>
            </a:r>
            <a:r>
              <a:rPr lang="en-US" sz="3200">
                <a:latin typeface="Times New Roman"/>
                <a:cs typeface="Times New Roman"/>
              </a:rPr>
              <a:t>Free-Motion with 13.6 kg Trial 2</a:t>
            </a:r>
            <a:endParaRPr lang="en-US" sz="3200">
              <a:latin typeface="Times New Roman" panose="02020603050405020304" pitchFamily="18" charset="0"/>
              <a:cs typeface="Times New Roman" panose="02020603050405020304" pitchFamily="18" charset="0"/>
            </a:endParaRPr>
          </a:p>
          <a:p>
            <a:endParaRPr lang="en-US" sz="3200">
              <a:latin typeface="Times New Roman" panose="02020603050405020304" pitchFamily="18" charset="0"/>
              <a:cs typeface="Times New Roman" panose="02020603050405020304" pitchFamily="18" charset="0"/>
            </a:endParaRPr>
          </a:p>
        </p:txBody>
      </p:sp>
      <p:pic>
        <p:nvPicPr>
          <p:cNvPr id="58" name="Picture 57">
            <a:extLst>
              <a:ext uri="{FF2B5EF4-FFF2-40B4-BE49-F238E27FC236}">
                <a16:creationId xmlns:a16="http://schemas.microsoft.com/office/drawing/2014/main" id="{5CB3EA4F-FE44-47E3-85A2-CC081697381A}"/>
              </a:ext>
            </a:extLst>
          </p:cNvPr>
          <p:cNvPicPr>
            <a:picLocks noChangeAspect="1"/>
          </p:cNvPicPr>
          <p:nvPr/>
        </p:nvPicPr>
        <p:blipFill>
          <a:blip r:embed="rId22"/>
          <a:srcRect/>
          <a:stretch/>
        </p:blipFill>
        <p:spPr>
          <a:xfrm>
            <a:off x="14375985" y="21656953"/>
            <a:ext cx="5608319" cy="3674158"/>
          </a:xfrm>
          <a:prstGeom prst="rect">
            <a:avLst/>
          </a:prstGeom>
          <a:ln w="28575">
            <a:solidFill>
              <a:schemeClr val="tx1"/>
            </a:solidFill>
          </a:ln>
        </p:spPr>
      </p:pic>
      <p:pic>
        <p:nvPicPr>
          <p:cNvPr id="62" name="Picture 61">
            <a:extLst>
              <a:ext uri="{FF2B5EF4-FFF2-40B4-BE49-F238E27FC236}">
                <a16:creationId xmlns:a16="http://schemas.microsoft.com/office/drawing/2014/main" id="{445D45DB-1534-4C8C-B569-E30F14C3DDBD}"/>
              </a:ext>
            </a:extLst>
          </p:cNvPr>
          <p:cNvPicPr>
            <a:picLocks noChangeAspect="1"/>
          </p:cNvPicPr>
          <p:nvPr/>
        </p:nvPicPr>
        <p:blipFill>
          <a:blip r:embed="rId23"/>
          <a:srcRect/>
          <a:stretch/>
        </p:blipFill>
        <p:spPr>
          <a:xfrm>
            <a:off x="14375985" y="27333861"/>
            <a:ext cx="5608319" cy="3681626"/>
          </a:xfrm>
          <a:prstGeom prst="rect">
            <a:avLst/>
          </a:prstGeom>
          <a:ln w="28575">
            <a:solidFill>
              <a:schemeClr val="tx1"/>
            </a:solidFill>
          </a:ln>
        </p:spPr>
      </p:pic>
      <p:sp>
        <p:nvSpPr>
          <p:cNvPr id="51" name="TextBox 50">
            <a:extLst>
              <a:ext uri="{FF2B5EF4-FFF2-40B4-BE49-F238E27FC236}">
                <a16:creationId xmlns:a16="http://schemas.microsoft.com/office/drawing/2014/main" id="{95DA8152-0FEA-4DE0-B140-A0D7B76720BF}"/>
              </a:ext>
            </a:extLst>
          </p:cNvPr>
          <p:cNvSpPr txBox="1"/>
          <p:nvPr/>
        </p:nvSpPr>
        <p:spPr>
          <a:xfrm>
            <a:off x="953477" y="14879688"/>
            <a:ext cx="10972800" cy="804672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p:spPr>
        <p:txBody>
          <a:bodyPr wrap="square" lIns="91440" tIns="45720" rIns="91440" bIns="45720" rtlCol="0" anchor="t">
            <a:spAutoFit/>
          </a:bodyPr>
          <a:lstStyle/>
          <a:p>
            <a:pPr algn="ctr"/>
            <a:endParaRPr lang="en-US" sz="4800">
              <a:latin typeface="Times New Roman"/>
              <a:cs typeface="Times New Roman"/>
            </a:endParaRPr>
          </a:p>
        </p:txBody>
      </p:sp>
      <p:sp>
        <p:nvSpPr>
          <p:cNvPr id="54" name="TextBox 53">
            <a:extLst>
              <a:ext uri="{FF2B5EF4-FFF2-40B4-BE49-F238E27FC236}">
                <a16:creationId xmlns:a16="http://schemas.microsoft.com/office/drawing/2014/main" id="{24D3C959-9797-4916-B0C4-B99346B978A6}"/>
              </a:ext>
            </a:extLst>
          </p:cNvPr>
          <p:cNvSpPr txBox="1"/>
          <p:nvPr/>
        </p:nvSpPr>
        <p:spPr>
          <a:xfrm>
            <a:off x="1144495" y="14983669"/>
            <a:ext cx="10515600" cy="7863840"/>
          </a:xfrm>
          <a:prstGeom prst="rect">
            <a:avLst/>
          </a:prstGeom>
          <a:noFill/>
        </p:spPr>
        <p:txBody>
          <a:bodyPr wrap="square" lIns="91440" tIns="45720" rIns="91440" bIns="45720" rtlCol="0" anchor="t">
            <a:spAutoFit/>
          </a:bodyPr>
          <a:lstStyle/>
          <a:p>
            <a:pPr algn="ctr"/>
            <a:r>
              <a:rPr lang="en-US" sz="4000" b="1">
                <a:latin typeface="Times New Roman"/>
                <a:cs typeface="Times New Roman"/>
              </a:rPr>
              <a:t>Methods</a:t>
            </a:r>
            <a:r>
              <a:rPr lang="en-US" sz="4000">
                <a:latin typeface="Times New Roman"/>
                <a:cs typeface="Times New Roman"/>
              </a:rPr>
              <a:t> </a:t>
            </a:r>
          </a:p>
          <a:p>
            <a:pPr algn="just" defTabSz="908050"/>
            <a:r>
              <a:rPr lang="en-US" sz="3800">
                <a:latin typeface="Times New Roman"/>
                <a:cs typeface="Times New Roman"/>
              </a:rPr>
              <a:t>The key activity of our project was to test and record the motion of a conventional recliner chair under free oscillation and forced oscillation as a subject rocked comfortably. We recorded subjects rocking back and forth in the chair for approximately 30 seconds using a conventional smartphone. Along the side of the chair were 3 orange stickers located in different positions which could easily be tracked using video analysis because of their bright color. The motion of each sticker was then extracted to analyze their motion and extract the frequency and amplitude of comfortable rocking motion. </a:t>
            </a:r>
            <a:endParaRPr lang="en-US" sz="3800"/>
          </a:p>
        </p:txBody>
      </p:sp>
      <p:sp>
        <p:nvSpPr>
          <p:cNvPr id="57" name="TextBox 56">
            <a:extLst>
              <a:ext uri="{FF2B5EF4-FFF2-40B4-BE49-F238E27FC236}">
                <a16:creationId xmlns:a16="http://schemas.microsoft.com/office/drawing/2014/main" id="{2AA645B0-5E69-4851-AEAE-B517C3818CA9}"/>
              </a:ext>
            </a:extLst>
          </p:cNvPr>
          <p:cNvSpPr txBox="1"/>
          <p:nvPr/>
        </p:nvSpPr>
        <p:spPr>
          <a:xfrm>
            <a:off x="953477" y="23359161"/>
            <a:ext cx="10972800" cy="612648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p:spPr>
        <p:txBody>
          <a:bodyPr wrap="square" lIns="91440" tIns="45720" rIns="91440" bIns="45720" rtlCol="0" anchor="t">
            <a:spAutoFit/>
          </a:bodyPr>
          <a:lstStyle/>
          <a:p>
            <a:pPr algn="ctr"/>
            <a:endParaRPr lang="en-US" sz="4800">
              <a:latin typeface="Times New Roman"/>
              <a:cs typeface="Times New Roman"/>
            </a:endParaRPr>
          </a:p>
        </p:txBody>
      </p:sp>
      <p:sp>
        <p:nvSpPr>
          <p:cNvPr id="59" name="TextBox 58">
            <a:extLst>
              <a:ext uri="{FF2B5EF4-FFF2-40B4-BE49-F238E27FC236}">
                <a16:creationId xmlns:a16="http://schemas.microsoft.com/office/drawing/2014/main" id="{4CF0BDBF-F891-4D1D-95D0-1819758B1243}"/>
              </a:ext>
            </a:extLst>
          </p:cNvPr>
          <p:cNvSpPr txBox="1"/>
          <p:nvPr/>
        </p:nvSpPr>
        <p:spPr>
          <a:xfrm>
            <a:off x="1182077" y="23443975"/>
            <a:ext cx="10515600" cy="5970865"/>
          </a:xfrm>
          <a:prstGeom prst="rect">
            <a:avLst/>
          </a:prstGeom>
          <a:noFill/>
        </p:spPr>
        <p:txBody>
          <a:bodyPr wrap="square" lIns="91440" tIns="45720" rIns="91440" bIns="45720" rtlCol="0" anchor="t">
            <a:spAutoFit/>
          </a:bodyPr>
          <a:lstStyle/>
          <a:p>
            <a:pPr algn="ctr"/>
            <a:r>
              <a:rPr lang="en-US" sz="4000" b="1">
                <a:latin typeface="Times New Roman"/>
                <a:cs typeface="Times New Roman"/>
              </a:rPr>
              <a:t>MATLAB</a:t>
            </a:r>
          </a:p>
          <a:p>
            <a:pPr algn="just"/>
            <a:r>
              <a:rPr lang="en-US" sz="3800">
                <a:latin typeface="Times New Roman"/>
                <a:cs typeface="Times New Roman"/>
              </a:rPr>
              <a:t>The data was processed using MATLAB. In each video frame, the pixels corresponding to the stickers were segmented and their centroids were determined. The vertical position of each sticker was plotted versus time and the peaks of the oscillations were found and fit to an exponential decay for free oscillations. The frequency of rocking was determined by analyzing the time between oscillation peaks.</a:t>
            </a:r>
          </a:p>
        </p:txBody>
      </p:sp>
      <p:sp>
        <p:nvSpPr>
          <p:cNvPr id="60" name="TextBox 59">
            <a:extLst>
              <a:ext uri="{FF2B5EF4-FFF2-40B4-BE49-F238E27FC236}">
                <a16:creationId xmlns:a16="http://schemas.microsoft.com/office/drawing/2014/main" id="{3AA55039-BA5E-4B5D-BE37-75BB8570527B}"/>
              </a:ext>
            </a:extLst>
          </p:cNvPr>
          <p:cNvSpPr txBox="1"/>
          <p:nvPr/>
        </p:nvSpPr>
        <p:spPr>
          <a:xfrm>
            <a:off x="1025169" y="29819334"/>
            <a:ext cx="10972800" cy="219456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p:spPr>
        <p:txBody>
          <a:bodyPr wrap="square" lIns="91440" tIns="45720" rIns="91440" bIns="45720" rtlCol="0" anchor="t">
            <a:spAutoFit/>
          </a:bodyPr>
          <a:lstStyle/>
          <a:p>
            <a:pPr algn="ctr"/>
            <a:endParaRPr lang="en-US" sz="4800">
              <a:latin typeface="Times New Roman"/>
              <a:cs typeface="Times New Roman"/>
            </a:endParaRPr>
          </a:p>
        </p:txBody>
      </p:sp>
      <p:sp>
        <p:nvSpPr>
          <p:cNvPr id="61" name="TextBox 60">
            <a:extLst>
              <a:ext uri="{FF2B5EF4-FFF2-40B4-BE49-F238E27FC236}">
                <a16:creationId xmlns:a16="http://schemas.microsoft.com/office/drawing/2014/main" id="{92B0B6BC-7A46-4BBA-B1C5-CEC21A174786}"/>
              </a:ext>
            </a:extLst>
          </p:cNvPr>
          <p:cNvSpPr txBox="1"/>
          <p:nvPr/>
        </p:nvSpPr>
        <p:spPr>
          <a:xfrm>
            <a:off x="1249066" y="29829778"/>
            <a:ext cx="10515600" cy="1964640"/>
          </a:xfrm>
          <a:prstGeom prst="rect">
            <a:avLst/>
          </a:prstGeom>
          <a:noFill/>
        </p:spPr>
        <p:txBody>
          <a:bodyPr wrap="square" lIns="91440" tIns="45720" rIns="91440" bIns="45720" rtlCol="0" anchor="t">
            <a:spAutoFit/>
          </a:bodyPr>
          <a:lstStyle/>
          <a:p>
            <a:pPr algn="ctr"/>
            <a:r>
              <a:rPr lang="en-US" sz="4000" b="1">
                <a:latin typeface="Times New Roman"/>
                <a:cs typeface="Times New Roman"/>
              </a:rPr>
              <a:t>Acknowledgments</a:t>
            </a:r>
          </a:p>
          <a:p>
            <a:pPr algn="ctr">
              <a:spcBef>
                <a:spcPts val="200"/>
              </a:spcBef>
            </a:pPr>
            <a:r>
              <a:rPr lang="en-US" sz="3800">
                <a:latin typeface="Times New Roman"/>
                <a:cs typeface="Times New Roman"/>
              </a:rPr>
              <a:t>Undergraduate Research Opportunity Program</a:t>
            </a:r>
          </a:p>
          <a:p>
            <a:pPr algn="ctr"/>
            <a:r>
              <a:rPr lang="en-US" sz="3800">
                <a:latin typeface="Times New Roman"/>
                <a:cs typeface="Times New Roman"/>
              </a:rPr>
              <a:t>Colton </a:t>
            </a:r>
            <a:r>
              <a:rPr lang="en-US" sz="3800" err="1">
                <a:latin typeface="Times New Roman"/>
                <a:cs typeface="Times New Roman"/>
              </a:rPr>
              <a:t>McGarraugh</a:t>
            </a:r>
            <a:endParaRPr lang="en-US" sz="3800">
              <a:latin typeface="Times New Roman"/>
              <a:cs typeface="Times New Roman"/>
            </a:endParaRPr>
          </a:p>
        </p:txBody>
      </p:sp>
    </p:spTree>
    <p:extLst>
      <p:ext uri="{BB962C8B-B14F-4D97-AF65-F5344CB8AC3E}">
        <p14:creationId xmlns:p14="http://schemas.microsoft.com/office/powerpoint/2010/main" val="203573812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Custom</PresentationFormat>
  <Slides>1</Slides>
  <Notes>0</Notes>
  <HiddenSlides>0</HiddenSlide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Finding Orange:  Natural Frequency of Rocking Chairs  Vivian Bernard, Taiwo Sogbesan, Stephen Hugo Arce PhD Department of Chemical and Biomedical Engineering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Finding Orange  </dc:title>
  <dc:creator>Taiwo Sogbesan</dc:creator>
  <cp:lastModifiedBy>Vivian Bernard</cp:lastModifiedBy>
  <cp:revision>2</cp:revision>
  <dcterms:created xsi:type="dcterms:W3CDTF">2022-03-01T02:58:19Z</dcterms:created>
  <dcterms:modified xsi:type="dcterms:W3CDTF">2022-03-29T02:34:03Z</dcterms:modified>
</cp:coreProperties>
</file>